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Montserrat Medium"/>
      <p:regular r:id="rId23"/>
      <p:bold r:id="rId24"/>
      <p:italic r:id="rId25"/>
      <p:boldItalic r:id="rId26"/>
    </p:embeddedFont>
    <p:embeddedFont>
      <p:font typeface="Montserrat ExtraBold"/>
      <p:bold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MontserratMedium-bold.fntdata"/><Relationship Id="rId23" Type="http://schemas.openxmlformats.org/officeDocument/2006/relationships/font" Target="fonts/MontserratMedium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Medium-boldItalic.fntdata"/><Relationship Id="rId25" Type="http://schemas.openxmlformats.org/officeDocument/2006/relationships/font" Target="fonts/MontserratMedium-italic.fntdata"/><Relationship Id="rId28" Type="http://schemas.openxmlformats.org/officeDocument/2006/relationships/font" Target="fonts/MontserratExtraBold-boldItalic.fntdata"/><Relationship Id="rId27" Type="http://schemas.openxmlformats.org/officeDocument/2006/relationships/font" Target="fonts/MontserratExtraBold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e0a71b2dfd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e0a71b2df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e0a71b2dfd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e0a71b2dfd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1e0a71b2dfd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1e0a71b2dfd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e0a71b2df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e0a71b2df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e0a71b2dfd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e0a71b2dfd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7f9262ee2f_0_26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7f9262ee2f_0_26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¿Cuántas veces llegamos tarde a casa, sin energía ni tiempo para pensar la cena?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¿O simplemente ya nos quedamos sin ideas y necesitamos experimentar recetas nuevas?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Estudios demuestran que se gastan hasta 30 minutos por día pensando únicamente en qué comer. Sumando 180 horas por año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1e0a71b2df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1e0a71b2df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¿Cuántas veces llegamos tarde a casa, sin energía ni tiempo para pensar la cena?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¿O simplemente ya nos quedamos sin ideas y necesitamos experimentar recetas nuevas?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Estudios demuestran que se gastan hasta 30 minutos por día pensando únicamente en qué comer. Sumando 180 horas por año</a:t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1e0a3b796c3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1e0a3b796c3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Las opciones presentes en el mercado son dietas estrictas que se pueden encontrar online, aplicaciones 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básicas</a:t>
            </a:r>
            <a:r>
              <a:rPr lang="en" sz="10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que generan planes predefinidos o nutricionistas que realmente solo buscan el dinero de nosotros.</a:t>
            </a:r>
            <a:endParaRPr sz="10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Estas opciones son muy restrictivas y la mayoría de personas fallan al utilizarlas</a:t>
            </a:r>
            <a:endParaRPr sz="50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f9262ee2f_0_26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f9262ee2f_0_26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Todos tuvimos casos cercanos de familiares que fallaban intento tras intento al querer bajar de peso. Por eso desde Factory queremos detener este ciclo, dando una </a:t>
            </a:r>
            <a:r>
              <a:rPr lang="en"/>
              <a:t>solución</a:t>
            </a:r>
            <a:r>
              <a:rPr lang="en"/>
              <a:t> verdaderamente alcanzable, </a:t>
            </a:r>
            <a:r>
              <a:rPr lang="en"/>
              <a:t>enfocándonos</a:t>
            </a:r>
            <a:r>
              <a:rPr lang="en"/>
              <a:t> en tu tiempo,tu salud y tus objetivos.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f9262ee2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f9262ee2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Para resolver esta </a:t>
            </a:r>
            <a:r>
              <a:rPr lang="en"/>
              <a:t>problemática</a:t>
            </a:r>
            <a:r>
              <a:rPr lang="en"/>
              <a:t>, desde Factory presentamos un sitio web llamado SmartBite que no solo genere una receta en base a los ingredientes que tenemos disponibles en nuestro hogar, sino que </a:t>
            </a:r>
            <a:r>
              <a:rPr lang="en"/>
              <a:t>también</a:t>
            </a:r>
            <a:r>
              <a:rPr lang="en"/>
              <a:t> pueda crear un plan de </a:t>
            </a:r>
            <a:r>
              <a:rPr lang="en"/>
              <a:t>alimentación</a:t>
            </a:r>
            <a:r>
              <a:rPr lang="en"/>
              <a:t> </a:t>
            </a:r>
            <a:r>
              <a:rPr lang="en"/>
              <a:t>según</a:t>
            </a:r>
            <a:r>
              <a:rPr lang="en"/>
              <a:t> sus necesidades, perfil de usuario y tiempo disponibles, con el uso de inteligencia artificial. Con alimentos que te acerquen a tu objetivo pero igualmente llenos de sabor y variedad. Proporcionando una lista de compras para el supermercado y recetas sobre cada plato para que seguir el plan no represente dificultad alguna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e0a3b796c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e0a3b796c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29ce5bff31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29ce5bff31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e0a71b2dfd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e0a71b2df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1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11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3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13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" name="Google Shape;46;p14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14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14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14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14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14"/>
          <p:cNvSpPr txBox="1"/>
          <p:nvPr>
            <p:ph hasCustomPrompt="1"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/>
          <p:nvPr>
            <p:ph hasCustomPrompt="1"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/>
          <p:nvPr>
            <p:ph hasCustomPrompt="1"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effectLst>
            <a:outerShdw blurRad="57150" rotWithShape="0" algn="bl" dir="5400000" dist="19050">
              <a:srgbClr val="76A5AF">
                <a:alpha val="88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5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Google Shape;59;p16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7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3" name="Google Shape;63;p17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8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Google Shape;72;p18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Google Shape;73;p18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6" name="Google Shape;76;p19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0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effectLst>
            <a:outerShdw blurRad="114300" rotWithShape="0" algn="bl" dir="6360000" dist="28575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4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7" name="Google Shape;87;p24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24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4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24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3" name="Google Shape;93;p25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4" name="Google Shape;94;p25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5" name="Google Shape;95;p25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25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5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25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6"/>
          <p:cNvSpPr txBox="1"/>
          <p:nvPr>
            <p:ph hasCustomPrompt="1"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3" name="Google Shape;103;p26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4" name="Google Shape;104;p26"/>
          <p:cNvSpPr txBox="1"/>
          <p:nvPr>
            <p:ph hasCustomPrompt="1"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5" name="Google Shape;105;p26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hasCustomPrompt="1"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6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2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1" name="Google Shape;111;p2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2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2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2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2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2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5" name="Google Shape;125;p2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2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2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2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2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2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3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3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32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3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33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including icons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, and infographics &amp; images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3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35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" name="Google Shape;21;p5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" name="Google Shape;26;p7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8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29" name="Google Shape;29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Google Shape;30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33" name="Google Shape;33;p9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4" name="Google Shape;34;p9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36"/>
          <p:cNvSpPr txBox="1"/>
          <p:nvPr>
            <p:ph type="ctrTitle"/>
          </p:nvPr>
        </p:nvSpPr>
        <p:spPr>
          <a:xfrm>
            <a:off x="2662500" y="2297500"/>
            <a:ext cx="3819000" cy="2322900"/>
          </a:xfrm>
          <a:prstGeom prst="rect">
            <a:avLst/>
          </a:prstGeom>
          <a:effectLst>
            <a:outerShdw blurRad="142875" rotWithShape="0" algn="bl" dir="8760000" dist="19050">
              <a:srgbClr val="76A5AF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Planes alimentarios impulsados con IA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By Factory Team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Patricio Escudeiro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Lucas Ferreiro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Mateo Perez Rivera 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Ian Szejer</a:t>
            </a:r>
            <a:endParaRPr sz="1100"/>
          </a:p>
        </p:txBody>
      </p:sp>
      <p:cxnSp>
        <p:nvCxnSpPr>
          <p:cNvPr id="159" name="Google Shape;159;p36"/>
          <p:cNvCxnSpPr/>
          <p:nvPr/>
        </p:nvCxnSpPr>
        <p:spPr>
          <a:xfrm>
            <a:off x="2916150" y="2168722"/>
            <a:ext cx="3311700" cy="57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60" name="Google Shape;160;p36"/>
          <p:cNvSpPr txBox="1"/>
          <p:nvPr/>
        </p:nvSpPr>
        <p:spPr>
          <a:xfrm>
            <a:off x="2090550" y="1312525"/>
            <a:ext cx="4962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SmartBite</a:t>
            </a:r>
            <a:endParaRPr b="1" sz="4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1" name="Google Shape;161;p36"/>
          <p:cNvPicPr preferRelativeResize="0"/>
          <p:nvPr/>
        </p:nvPicPr>
        <p:blipFill rotWithShape="1">
          <a:blip r:embed="rId3">
            <a:alphaModFix/>
          </a:blip>
          <a:srcRect b="34730" l="0" r="0" t="0"/>
          <a:stretch/>
        </p:blipFill>
        <p:spPr>
          <a:xfrm>
            <a:off x="3042125" y="-172375"/>
            <a:ext cx="2616850" cy="168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47650"/>
            <a:ext cx="9144000" cy="4648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Google Shape;24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9350"/>
            <a:ext cx="9144000" cy="46434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5725"/>
            <a:ext cx="9144000" cy="48920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000"/>
            <a:ext cx="9144000" cy="5103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7"/>
          <p:cNvSpPr txBox="1"/>
          <p:nvPr>
            <p:ph type="title"/>
          </p:nvPr>
        </p:nvSpPr>
        <p:spPr>
          <a:xfrm>
            <a:off x="938500" y="445025"/>
            <a:ext cx="30747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El problema</a:t>
            </a:r>
            <a:endParaRPr sz="3300"/>
          </a:p>
        </p:txBody>
      </p:sp>
      <p:cxnSp>
        <p:nvCxnSpPr>
          <p:cNvPr id="167" name="Google Shape;167;p3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168" name="Google Shape;168;p37"/>
          <p:cNvCxnSpPr>
            <a:stCxn id="169" idx="2"/>
            <a:endCxn id="170" idx="0"/>
          </p:cNvCxnSpPr>
          <p:nvPr/>
        </p:nvCxnSpPr>
        <p:spPr>
          <a:xfrm>
            <a:off x="3476000" y="2508300"/>
            <a:ext cx="0" cy="8718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0" name="Google Shape;170;p37"/>
          <p:cNvSpPr txBox="1"/>
          <p:nvPr/>
        </p:nvSpPr>
        <p:spPr>
          <a:xfrm>
            <a:off x="1026200" y="3380200"/>
            <a:ext cx="489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Pero no suelen tener los medios, el conocimiento y el tiempo para hacer algo al respecto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9" name="Google Shape;169;p37"/>
          <p:cNvSpPr txBox="1"/>
          <p:nvPr/>
        </p:nvSpPr>
        <p:spPr>
          <a:xfrm>
            <a:off x="1026200" y="1307700"/>
            <a:ext cx="489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 gran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porcentaje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de la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población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sufre de sobrepeso, aproximadamente 1.000 millones de personas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1" name="Google Shape;171;p37"/>
          <p:cNvPicPr preferRelativeResize="0"/>
          <p:nvPr/>
        </p:nvPicPr>
        <p:blipFill rotWithShape="1">
          <a:blip r:embed="rId3">
            <a:alphaModFix/>
          </a:blip>
          <a:srcRect b="2404" l="0" r="0" t="18513"/>
          <a:stretch/>
        </p:blipFill>
        <p:spPr>
          <a:xfrm>
            <a:off x="6585025" y="595800"/>
            <a:ext cx="2254175" cy="409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8"/>
          <p:cNvSpPr txBox="1"/>
          <p:nvPr>
            <p:ph type="title"/>
          </p:nvPr>
        </p:nvSpPr>
        <p:spPr>
          <a:xfrm>
            <a:off x="938500" y="445025"/>
            <a:ext cx="5026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Motivación</a:t>
            </a:r>
            <a:r>
              <a:rPr lang="en" sz="3300"/>
              <a:t> extra</a:t>
            </a:r>
            <a:endParaRPr sz="3300"/>
          </a:p>
        </p:txBody>
      </p:sp>
      <p:cxnSp>
        <p:nvCxnSpPr>
          <p:cNvPr id="177" name="Google Shape;177;p3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178" name="Google Shape;178;p38"/>
          <p:cNvSpPr txBox="1"/>
          <p:nvPr/>
        </p:nvSpPr>
        <p:spPr>
          <a:xfrm>
            <a:off x="1030125" y="1741075"/>
            <a:ext cx="2763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¿Cuántas veces llegamos tarde a casa, sin energía ni tiempo para pensar la cena?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79" name="Google Shape;179;p38"/>
          <p:cNvCxnSpPr>
            <a:stCxn id="178" idx="3"/>
            <a:endCxn id="180" idx="1"/>
          </p:cNvCxnSpPr>
          <p:nvPr/>
        </p:nvCxnSpPr>
        <p:spPr>
          <a:xfrm>
            <a:off x="3793125" y="2325925"/>
            <a:ext cx="1371600" cy="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180" name="Google Shape;180;p38"/>
          <p:cNvSpPr txBox="1"/>
          <p:nvPr/>
        </p:nvSpPr>
        <p:spPr>
          <a:xfrm>
            <a:off x="5164575" y="1741075"/>
            <a:ext cx="2949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¿O simplemente ya nos quedamos sin ideas y necesitamos experimentar recetas nuevas?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1" name="Google Shape;181;p38"/>
          <p:cNvCxnSpPr>
            <a:endCxn id="182" idx="0"/>
          </p:cNvCxnSpPr>
          <p:nvPr/>
        </p:nvCxnSpPr>
        <p:spPr>
          <a:xfrm>
            <a:off x="4462425" y="2324000"/>
            <a:ext cx="16500" cy="1277400"/>
          </a:xfrm>
          <a:prstGeom prst="straightConnector1">
            <a:avLst/>
          </a:prstGeom>
          <a:noFill/>
          <a:ln cap="flat" cmpd="sng" w="3810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2" name="Google Shape;182;p38"/>
          <p:cNvSpPr txBox="1"/>
          <p:nvPr/>
        </p:nvSpPr>
        <p:spPr>
          <a:xfrm>
            <a:off x="2029125" y="3601400"/>
            <a:ext cx="489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Estudios demuestran que se gastan hasta 30 minutos por día pensando únicamente en qué comer. Sumando 180 horas por año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Opciones en el mercado</a:t>
            </a:r>
            <a:endParaRPr sz="3200"/>
          </a:p>
        </p:txBody>
      </p:sp>
      <p:sp>
        <p:nvSpPr>
          <p:cNvPr id="188" name="Google Shape;188;p39"/>
          <p:cNvSpPr txBox="1"/>
          <p:nvPr>
            <p:ph idx="1" type="body"/>
          </p:nvPr>
        </p:nvSpPr>
        <p:spPr>
          <a:xfrm>
            <a:off x="1026200" y="2082575"/>
            <a:ext cx="5939100" cy="200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</a:t>
            </a:r>
            <a:r>
              <a:rPr lang="en" sz="1700"/>
              <a:t>ietas estrictas.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Aplicaciones con planes fijos, que no se adaptan a ellos.</a:t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Nutricionistas que no tienen real </a:t>
            </a:r>
            <a:r>
              <a:rPr lang="en" sz="1700"/>
              <a:t>interés</a:t>
            </a:r>
            <a:r>
              <a:rPr lang="en" sz="1700"/>
              <a:t> en el paciente.</a:t>
            </a:r>
            <a:endParaRPr sz="1700"/>
          </a:p>
        </p:txBody>
      </p:sp>
      <p:cxnSp>
        <p:nvCxnSpPr>
          <p:cNvPr id="189" name="Google Shape;189;p3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40"/>
          <p:cNvSpPr txBox="1"/>
          <p:nvPr>
            <p:ph idx="6" type="title"/>
          </p:nvPr>
        </p:nvSpPr>
        <p:spPr>
          <a:xfrm>
            <a:off x="1057828" y="2205525"/>
            <a:ext cx="20616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5" name="Google Shape;195;p40"/>
          <p:cNvSpPr txBox="1"/>
          <p:nvPr>
            <p:ph type="title"/>
          </p:nvPr>
        </p:nvSpPr>
        <p:spPr>
          <a:xfrm>
            <a:off x="3541203" y="3050400"/>
            <a:ext cx="206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Objetivos</a:t>
            </a:r>
            <a:endParaRPr sz="2300"/>
          </a:p>
        </p:txBody>
      </p:sp>
      <p:sp>
        <p:nvSpPr>
          <p:cNvPr id="196" name="Google Shape;196;p40"/>
          <p:cNvSpPr txBox="1"/>
          <p:nvPr>
            <p:ph idx="2" type="title"/>
          </p:nvPr>
        </p:nvSpPr>
        <p:spPr>
          <a:xfrm>
            <a:off x="5884350" y="3032525"/>
            <a:ext cx="23418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Tiempo </a:t>
            </a:r>
            <a:endParaRPr sz="2300"/>
          </a:p>
        </p:txBody>
      </p:sp>
      <p:sp>
        <p:nvSpPr>
          <p:cNvPr id="197" name="Google Shape;197;p40"/>
          <p:cNvSpPr txBox="1"/>
          <p:nvPr>
            <p:ph idx="4" type="title"/>
          </p:nvPr>
        </p:nvSpPr>
        <p:spPr>
          <a:xfrm>
            <a:off x="1057825" y="3050400"/>
            <a:ext cx="2061600" cy="5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/>
              <a:t>Salud</a:t>
            </a:r>
            <a:endParaRPr sz="2300"/>
          </a:p>
        </p:txBody>
      </p:sp>
      <p:sp>
        <p:nvSpPr>
          <p:cNvPr id="198" name="Google Shape;198;p40"/>
          <p:cNvSpPr txBox="1"/>
          <p:nvPr>
            <p:ph idx="7" type="title"/>
          </p:nvPr>
        </p:nvSpPr>
        <p:spPr>
          <a:xfrm>
            <a:off x="3541207" y="2205525"/>
            <a:ext cx="20616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9" name="Google Shape;199;p40"/>
          <p:cNvSpPr txBox="1"/>
          <p:nvPr>
            <p:ph idx="8" type="title"/>
          </p:nvPr>
        </p:nvSpPr>
        <p:spPr>
          <a:xfrm>
            <a:off x="6024585" y="2205525"/>
            <a:ext cx="2061600" cy="723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0" name="Google Shape;200;p40"/>
          <p:cNvCxnSpPr/>
          <p:nvPr/>
        </p:nvCxnSpPr>
        <p:spPr>
          <a:xfrm>
            <a:off x="1890491" y="2980985"/>
            <a:ext cx="396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01" name="Google Shape;201;p40"/>
          <p:cNvCxnSpPr/>
          <p:nvPr/>
        </p:nvCxnSpPr>
        <p:spPr>
          <a:xfrm>
            <a:off x="4373870" y="2980985"/>
            <a:ext cx="396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cxnSp>
        <p:nvCxnSpPr>
          <p:cNvPr id="202" name="Google Shape;202;p40"/>
          <p:cNvCxnSpPr/>
          <p:nvPr/>
        </p:nvCxnSpPr>
        <p:spPr>
          <a:xfrm>
            <a:off x="6857248" y="2980985"/>
            <a:ext cx="396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03" name="Google Shape;203;p40"/>
          <p:cNvSpPr txBox="1"/>
          <p:nvPr>
            <p:ph idx="6" type="title"/>
          </p:nvPr>
        </p:nvSpPr>
        <p:spPr>
          <a:xfrm>
            <a:off x="2327850" y="790225"/>
            <a:ext cx="4488300" cy="7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¿Que p</a:t>
            </a:r>
            <a:r>
              <a:rPr lang="en" sz="3300"/>
              <a:t>riorizamos?</a:t>
            </a:r>
            <a:endParaRPr sz="3300"/>
          </a:p>
        </p:txBody>
      </p:sp>
      <p:cxnSp>
        <p:nvCxnSpPr>
          <p:cNvPr id="204" name="Google Shape;204;p40"/>
          <p:cNvCxnSpPr/>
          <p:nvPr/>
        </p:nvCxnSpPr>
        <p:spPr>
          <a:xfrm>
            <a:off x="706850" y="6624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41"/>
          <p:cNvSpPr txBox="1"/>
          <p:nvPr>
            <p:ph idx="1" type="subTitle"/>
          </p:nvPr>
        </p:nvSpPr>
        <p:spPr>
          <a:xfrm>
            <a:off x="1339750" y="3217825"/>
            <a:ext cx="27651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Creación de plan de comidas adaptado a las necesidades del usuario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10" name="Google Shape;210;p41"/>
          <p:cNvSpPr txBox="1"/>
          <p:nvPr>
            <p:ph idx="4" type="title"/>
          </p:nvPr>
        </p:nvSpPr>
        <p:spPr>
          <a:xfrm>
            <a:off x="3142200" y="571000"/>
            <a:ext cx="28596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2"/>
                </a:solidFill>
              </a:rPr>
              <a:t>Solución</a:t>
            </a:r>
            <a:endParaRPr sz="4000"/>
          </a:p>
        </p:txBody>
      </p:sp>
      <p:sp>
        <p:nvSpPr>
          <p:cNvPr id="211" name="Google Shape;211;p41"/>
          <p:cNvSpPr txBox="1"/>
          <p:nvPr>
            <p:ph idx="1" type="subTitle"/>
          </p:nvPr>
        </p:nvSpPr>
        <p:spPr>
          <a:xfrm>
            <a:off x="3059100" y="1626125"/>
            <a:ext cx="2902500" cy="5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 u="sng">
                <a:solidFill>
                  <a:schemeClr val="lt1"/>
                </a:solidFill>
              </a:rPr>
              <a:t>Sitio web SmartBite</a:t>
            </a:r>
            <a:r>
              <a:rPr lang="en" sz="2000">
                <a:solidFill>
                  <a:schemeClr val="lt1"/>
                </a:solidFill>
              </a:rPr>
              <a:t> </a:t>
            </a:r>
            <a:endParaRPr sz="2000">
              <a:solidFill>
                <a:schemeClr val="lt1"/>
              </a:solidFill>
            </a:endParaRPr>
          </a:p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4810525" y="3217825"/>
            <a:ext cx="2993700" cy="14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</a:rPr>
              <a:t>Generador de recetas con ingredientes disponibles en tu hogar</a:t>
            </a:r>
            <a:endParaRPr sz="2000">
              <a:solidFill>
                <a:schemeClr val="lt1"/>
              </a:solidFill>
            </a:endParaRPr>
          </a:p>
        </p:txBody>
      </p:sp>
      <p:cxnSp>
        <p:nvCxnSpPr>
          <p:cNvPr id="213" name="Google Shape;213;p41"/>
          <p:cNvCxnSpPr>
            <a:stCxn id="211" idx="2"/>
            <a:endCxn id="212" idx="0"/>
          </p:cNvCxnSpPr>
          <p:nvPr/>
        </p:nvCxnSpPr>
        <p:spPr>
          <a:xfrm>
            <a:off x="4510350" y="2183225"/>
            <a:ext cx="1797000" cy="1034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14" name="Google Shape;214;p41"/>
          <p:cNvCxnSpPr>
            <a:stCxn id="211" idx="2"/>
            <a:endCxn id="209" idx="0"/>
          </p:cNvCxnSpPr>
          <p:nvPr/>
        </p:nvCxnSpPr>
        <p:spPr>
          <a:xfrm flipH="1">
            <a:off x="2722350" y="2183225"/>
            <a:ext cx="1788000" cy="10347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15" name="Google Shape;215;p41"/>
          <p:cNvPicPr preferRelativeResize="0"/>
          <p:nvPr/>
        </p:nvPicPr>
        <p:blipFill rotWithShape="1">
          <a:blip r:embed="rId3">
            <a:alphaModFix/>
          </a:blip>
          <a:srcRect b="22720" l="0" r="0" t="0"/>
          <a:stretch/>
        </p:blipFill>
        <p:spPr>
          <a:xfrm>
            <a:off x="0" y="0"/>
            <a:ext cx="2616850" cy="199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2"/>
          <p:cNvSpPr txBox="1"/>
          <p:nvPr>
            <p:ph idx="4" type="title"/>
          </p:nvPr>
        </p:nvSpPr>
        <p:spPr>
          <a:xfrm>
            <a:off x="817750" y="569600"/>
            <a:ext cx="4629300" cy="94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Valor agregado</a:t>
            </a:r>
            <a:endParaRPr/>
          </a:p>
        </p:txBody>
      </p:sp>
      <p:sp>
        <p:nvSpPr>
          <p:cNvPr id="221" name="Google Shape;221;p42"/>
          <p:cNvSpPr txBox="1"/>
          <p:nvPr/>
        </p:nvSpPr>
        <p:spPr>
          <a:xfrm>
            <a:off x="1364450" y="1644600"/>
            <a:ext cx="2588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Somos 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MÁS</a:t>
            </a:r>
            <a:r>
              <a:rPr lang="en"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que un intermediario con IA</a:t>
            </a:r>
            <a:endParaRPr sz="1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22" name="Google Shape;222;p42"/>
          <p:cNvCxnSpPr>
            <a:stCxn id="221" idx="2"/>
            <a:endCxn id="223" idx="1"/>
          </p:cNvCxnSpPr>
          <p:nvPr/>
        </p:nvCxnSpPr>
        <p:spPr>
          <a:xfrm>
            <a:off x="2658650" y="2383500"/>
            <a:ext cx="2085600" cy="1098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42"/>
          <p:cNvSpPr txBox="1"/>
          <p:nvPr/>
        </p:nvSpPr>
        <p:spPr>
          <a:xfrm>
            <a:off x="4744150" y="2604100"/>
            <a:ext cx="36039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Lista de compra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Interacción</a:t>
            </a: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con el usuario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Personalización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Mejora constante de planes alimentarios.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"/>
              <a:buChar char="●"/>
            </a:pPr>
            <a:r>
              <a:rPr lang="en" sz="1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Escalabilidad</a:t>
            </a:r>
            <a:endParaRPr sz="17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43"/>
          <p:cNvSpPr txBox="1"/>
          <p:nvPr>
            <p:ph type="title"/>
          </p:nvPr>
        </p:nvSpPr>
        <p:spPr>
          <a:xfrm>
            <a:off x="938500" y="445025"/>
            <a:ext cx="5026800" cy="7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Futuras </a:t>
            </a:r>
            <a:r>
              <a:rPr lang="en" sz="3300"/>
              <a:t>expansiones</a:t>
            </a:r>
            <a:endParaRPr sz="3300"/>
          </a:p>
        </p:txBody>
      </p:sp>
      <p:cxnSp>
        <p:nvCxnSpPr>
          <p:cNvPr id="229" name="Google Shape;229;p43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  <a:effectLst>
            <a:outerShdw blurRad="57150" rotWithShape="0" algn="bl" dir="5400000" dist="19050">
              <a:srgbClr val="FFFFFF">
                <a:alpha val="50000"/>
              </a:srgbClr>
            </a:outerShdw>
          </a:effectLst>
        </p:spPr>
      </p:cxnSp>
      <p:sp>
        <p:nvSpPr>
          <p:cNvPr id="230" name="Google Shape;230;p43"/>
          <p:cNvSpPr txBox="1"/>
          <p:nvPr/>
        </p:nvSpPr>
        <p:spPr>
          <a:xfrm>
            <a:off x="938500" y="1594800"/>
            <a:ext cx="6607800" cy="24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Aplicación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móvil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Planes alimenticios con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asesoría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médica</a:t>
            </a: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Compra automática a partir de lista generada.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Sugerencia de receta a partir de imagen de heladera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Una interacción directa con google calendar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Montserrat"/>
              <a:buChar char="●"/>
            </a:pPr>
            <a:r>
              <a:rPr lang="en" sz="1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Posibilidad de mantener un chat con la página, permitiendo  al usuario aún mayor personalización</a:t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2413"/>
            <a:ext cx="9144000" cy="4638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